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6" r:id="rId2"/>
  </p:sldMasterIdLst>
  <p:notesMasterIdLst>
    <p:notesMasterId r:id="rId11"/>
  </p:notesMasterIdLst>
  <p:sldIdLst>
    <p:sldId id="259" r:id="rId3"/>
    <p:sldId id="269" r:id="rId4"/>
    <p:sldId id="260" r:id="rId5"/>
    <p:sldId id="261" r:id="rId6"/>
    <p:sldId id="262" r:id="rId7"/>
    <p:sldId id="268" r:id="rId8"/>
    <p:sldId id="266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6E6E6"/>
    <a:srgbClr val="394D6B"/>
    <a:srgbClr val="DDE5E9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7" autoAdjust="0"/>
    <p:restoredTop sz="90034" autoAdjust="0"/>
  </p:normalViewPr>
  <p:slideViewPr>
    <p:cSldViewPr>
      <p:cViewPr varScale="1">
        <p:scale>
          <a:sx n="144" d="100"/>
          <a:sy n="144" d="100"/>
        </p:scale>
        <p:origin x="140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90B2E-34C5-4001-8DD0-DD59B4864EC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EE607-FC2B-4A90-B5A7-A1B87740293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24128" y="5589240"/>
            <a:ext cx="3240360" cy="694928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2457-AC25-41F3-AE95-C846538220AA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7524328" cy="90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3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3BBB-4BF0-4528-AD62-CC3F63E46CE9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5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BADAD-6ABD-4B36-94BE-B5B2F0C64F38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63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7441-67C7-4DA7-8631-3E29669F72BF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7524328" cy="90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8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502" y="4077072"/>
            <a:ext cx="7490298" cy="1659338"/>
          </a:xfrm>
        </p:spPr>
        <p:txBody>
          <a:bodyPr/>
          <a:lstStyle>
            <a:lvl1pPr marL="342900" indent="-342900">
              <a:buClr>
                <a:schemeClr val="tx2">
                  <a:lumMod val="40000"/>
                  <a:lumOff val="60000"/>
                </a:schemeClr>
              </a:buClr>
              <a:buFont typeface="Webdings" panose="05030102010509060703" pitchFamily="18" charset="2"/>
              <a:buChar char=""/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5598B-E176-4A99-B01F-88144963F113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8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2DBE2-EFF4-44D4-A78C-D24935D91DF0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0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A98E-D2C7-4F9F-8A02-932B6BC116E7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3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CA912-23F2-4397-B0D5-314ECBCB7E34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98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BB71-F6B9-4566-A3BF-40760E5C7BCA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8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D2F6-4BEE-4EB8-BD9C-E1C378952E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6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8F70-3458-4BB4-AF4B-33723B94E111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4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DD4B-FA4A-484B-A334-EE4B499A1191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" Target="../slides/slide2.xml"/><Relationship Id="rId2" Type="http://schemas.openxmlformats.org/officeDocument/2006/relationships/slideLayout" Target="../slideLayouts/slideLayout2.xml"/><Relationship Id="rId16" Type="http://schemas.openxmlformats.org/officeDocument/2006/relationships/slide" Target="../slides/slide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30000">
              <a:schemeClr val="bg1"/>
            </a:gs>
            <a:gs pos="70000">
              <a:schemeClr val="bg1"/>
            </a:gs>
            <a:gs pos="100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 7"/>
          <p:cNvSpPr/>
          <p:nvPr/>
        </p:nvSpPr>
        <p:spPr>
          <a:xfrm>
            <a:off x="-4584810" y="441434"/>
            <a:ext cx="9169620" cy="6211614"/>
          </a:xfrm>
          <a:prstGeom prst="arc">
            <a:avLst>
              <a:gd name="adj1" fmla="val 16200000"/>
              <a:gd name="adj2" fmla="val 5392005"/>
            </a:avLst>
          </a:prstGeom>
          <a:noFill/>
          <a:ln w="19050">
            <a:solidFill>
              <a:schemeClr val="bg1">
                <a:alpha val="50196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Arc 8"/>
          <p:cNvSpPr/>
          <p:nvPr/>
        </p:nvSpPr>
        <p:spPr>
          <a:xfrm>
            <a:off x="-4562639" y="-110362"/>
            <a:ext cx="9125278" cy="6274672"/>
          </a:xfrm>
          <a:prstGeom prst="arc">
            <a:avLst>
              <a:gd name="adj1" fmla="val 16200000"/>
              <a:gd name="adj2" fmla="val 5392005"/>
            </a:avLst>
          </a:prstGeom>
          <a:noFill/>
          <a:ln w="53975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23000"/>
                  </a:schemeClr>
                </a:gs>
                <a:gs pos="100000">
                  <a:srgbClr val="D0D7DE">
                    <a:alpha val="10000"/>
                  </a:srgb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672" y="116632"/>
            <a:ext cx="7524328" cy="90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8688" y="4143943"/>
            <a:ext cx="7839994" cy="16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Clr>
                <a:schemeClr val="accent1">
                  <a:lumMod val="60000"/>
                  <a:lumOff val="40000"/>
                </a:schemeClr>
              </a:buClr>
              <a:buFont typeface="Webdings" panose="05030102010509060703" pitchFamily="18" charset="2"/>
              <a:buChar char=""/>
            </a:pPr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0" y="80736"/>
            <a:ext cx="890682" cy="900000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  <a:lumMod val="69000"/>
                  <a:lumOff val="31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99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E8FC7-C03A-41A4-806F-FA39F22D5879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997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99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Arc 7">
            <a:extLst>
              <a:ext uri="{FF2B5EF4-FFF2-40B4-BE49-F238E27FC236}">
                <a16:creationId xmlns:a16="http://schemas.microsoft.com/office/drawing/2014/main" id="{644F251F-C30A-D554-1386-3F6FFAEE450C}"/>
              </a:ext>
            </a:extLst>
          </p:cNvPr>
          <p:cNvSpPr/>
          <p:nvPr userDrawn="1"/>
        </p:nvSpPr>
        <p:spPr>
          <a:xfrm>
            <a:off x="-4584810" y="441434"/>
            <a:ext cx="9169620" cy="6211614"/>
          </a:xfrm>
          <a:prstGeom prst="arc">
            <a:avLst>
              <a:gd name="adj1" fmla="val 16200000"/>
              <a:gd name="adj2" fmla="val 5392005"/>
            </a:avLst>
          </a:prstGeom>
          <a:noFill/>
          <a:ln w="19050">
            <a:solidFill>
              <a:schemeClr val="bg1">
                <a:alpha val="50196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Arc 8">
            <a:extLst>
              <a:ext uri="{FF2B5EF4-FFF2-40B4-BE49-F238E27FC236}">
                <a16:creationId xmlns:a16="http://schemas.microsoft.com/office/drawing/2014/main" id="{B7287C1E-DDB1-5F63-7205-C4E8DAD2C03A}"/>
              </a:ext>
            </a:extLst>
          </p:cNvPr>
          <p:cNvSpPr/>
          <p:nvPr userDrawn="1"/>
        </p:nvSpPr>
        <p:spPr>
          <a:xfrm>
            <a:off x="-4562639" y="-110362"/>
            <a:ext cx="9125278" cy="6274672"/>
          </a:xfrm>
          <a:prstGeom prst="arc">
            <a:avLst>
              <a:gd name="adj1" fmla="val 16200000"/>
              <a:gd name="adj2" fmla="val 5392005"/>
            </a:avLst>
          </a:prstGeom>
          <a:noFill/>
          <a:ln w="53975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23000"/>
                  </a:schemeClr>
                </a:gs>
                <a:gs pos="100000">
                  <a:srgbClr val="D0D7DE">
                    <a:alpha val="10000"/>
                  </a:srgb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Grafik 12">
            <a:hlinkClick r:id="rId16" action="ppaction://hlinksldjump"/>
            <a:extLst>
              <a:ext uri="{FF2B5EF4-FFF2-40B4-BE49-F238E27FC236}">
                <a16:creationId xmlns:a16="http://schemas.microsoft.com/office/drawing/2014/main" id="{7A2299C9-4546-E181-BD81-E60DBCC6BD4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0" y="80736"/>
            <a:ext cx="890682" cy="900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451A596-56D3-7E39-6546-17D621E91160}"/>
              </a:ext>
            </a:extLst>
          </p:cNvPr>
          <p:cNvSpPr/>
          <p:nvPr userDrawn="1"/>
        </p:nvSpPr>
        <p:spPr>
          <a:xfrm>
            <a:off x="0" y="6453336"/>
            <a:ext cx="9144000" cy="40466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teraktive Schaltfläche: Nächste(r) oder Weiter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0C4A150-F839-79CF-618D-E07B0E1279BA}"/>
              </a:ext>
            </a:extLst>
          </p:cNvPr>
          <p:cNvSpPr/>
          <p:nvPr userDrawn="1"/>
        </p:nvSpPr>
        <p:spPr>
          <a:xfrm>
            <a:off x="7463864" y="6597352"/>
            <a:ext cx="144016" cy="144016"/>
          </a:xfrm>
          <a:prstGeom prst="actionButtonForwardNex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Interaktive Schaltfläche: Zurück oder Vorherige(r)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63E553E-9C40-33EC-46F3-CDCDD79556BC}"/>
              </a:ext>
            </a:extLst>
          </p:cNvPr>
          <p:cNvSpPr/>
          <p:nvPr userDrawn="1"/>
        </p:nvSpPr>
        <p:spPr>
          <a:xfrm>
            <a:off x="6618456" y="6597352"/>
            <a:ext cx="144016" cy="144016"/>
          </a:xfrm>
          <a:prstGeom prst="actionButtonBackPrevious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7" action="ppaction://hlinksldjump"/>
            <a:extLst>
              <a:ext uri="{FF2B5EF4-FFF2-40B4-BE49-F238E27FC236}">
                <a16:creationId xmlns:a16="http://schemas.microsoft.com/office/drawing/2014/main" id="{A2F3A27C-AC1B-7395-4090-E1123066DD4F}"/>
              </a:ext>
            </a:extLst>
          </p:cNvPr>
          <p:cNvSpPr/>
          <p:nvPr userDrawn="1"/>
        </p:nvSpPr>
        <p:spPr>
          <a:xfrm>
            <a:off x="6804248" y="6597352"/>
            <a:ext cx="617840" cy="144016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b="1" dirty="0">
                <a:solidFill>
                  <a:srgbClr val="7F7F7F"/>
                </a:solidFill>
              </a:rPr>
              <a:t>Übersicht</a:t>
            </a:r>
          </a:p>
        </p:txBody>
      </p:sp>
      <p:sp>
        <p:nvSpPr>
          <p:cNvPr id="19" name="Interaktive Schaltfläche: Leer 18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3784E086-559D-6042-1508-B82FF744709E}"/>
              </a:ext>
            </a:extLst>
          </p:cNvPr>
          <p:cNvSpPr/>
          <p:nvPr userDrawn="1"/>
        </p:nvSpPr>
        <p:spPr>
          <a:xfrm>
            <a:off x="7649656" y="6597352"/>
            <a:ext cx="144016" cy="144016"/>
          </a:xfrm>
          <a:prstGeom prst="actionButtonBlank">
            <a:avLst/>
          </a:prstGeom>
          <a:noFill/>
          <a:ln w="127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de-DE" sz="1400" dirty="0">
                <a:solidFill>
                  <a:srgbClr val="7F7F7F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8744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de-DE" sz="2600" b="0" kern="1200" baseline="0" smtClean="0">
          <a:solidFill>
            <a:srgbClr val="5E5E5E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de-DE" sz="1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de-DE" sz="105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de-DE" sz="1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de-DE" sz="9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g-club-ev.d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Herzlich Wilkommen im Mercedes-Benz Geländewagen-Club e.V.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24128" y="5589240"/>
            <a:ext cx="3240360" cy="69492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de-DE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de-DE"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de-DE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de-DE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STRONGER THAN TIME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0000"/>
            <a:ext cx="9144000" cy="609427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996861-ECF7-D41B-541B-87AFCEA8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4A64254-6996-D209-798D-DFE64874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76F6B4-E222-8755-C3D7-85CBA855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EC6A-A304-4391-9332-7002A3272B5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DD2146-72E5-C721-04FD-763AA9094E99}"/>
              </a:ext>
            </a:extLst>
          </p:cNvPr>
          <p:cNvSpPr/>
          <p:nvPr/>
        </p:nvSpPr>
        <p:spPr>
          <a:xfrm>
            <a:off x="6553200" y="6453336"/>
            <a:ext cx="2590800" cy="404664"/>
          </a:xfrm>
          <a:prstGeom prst="rect">
            <a:avLst/>
          </a:prstGeom>
          <a:gradFill flip="none" rotWithShape="1">
            <a:gsLst>
              <a:gs pos="0">
                <a:srgbClr val="E6E6E6"/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BAC1BDB-BB07-9167-9DF8-8E97C43F52A0}"/>
              </a:ext>
            </a:extLst>
          </p:cNvPr>
          <p:cNvSpPr txBox="1">
            <a:spLocks/>
          </p:cNvSpPr>
          <p:nvPr/>
        </p:nvSpPr>
        <p:spPr>
          <a:xfrm>
            <a:off x="457200" y="64799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FE8FC7-C03A-41A4-806F-FA39F22D5879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2DCD45A-1D88-1F78-9116-4576D9BB5CD1}"/>
              </a:ext>
            </a:extLst>
          </p:cNvPr>
          <p:cNvSpPr txBox="1">
            <a:spLocks/>
          </p:cNvSpPr>
          <p:nvPr/>
        </p:nvSpPr>
        <p:spPr>
          <a:xfrm>
            <a:off x="3124200" y="647997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Hermann, Malte, ID S3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AD0C23-126D-A769-7C62-FF0C598FD074}"/>
              </a:ext>
            </a:extLst>
          </p:cNvPr>
          <p:cNvSpPr txBox="1">
            <a:spLocks/>
          </p:cNvSpPr>
          <p:nvPr/>
        </p:nvSpPr>
        <p:spPr>
          <a:xfrm>
            <a:off x="6553200" y="64799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6B6AF80-B187-5B5D-2CED-91B91D6C84F2}"/>
              </a:ext>
            </a:extLst>
          </p:cNvPr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Interaktive Schaltfläche: Nächste(r) oder Weiter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BB42C46-EC3A-E4BF-01BE-36387868EE16}"/>
              </a:ext>
            </a:extLst>
          </p:cNvPr>
          <p:cNvSpPr/>
          <p:nvPr/>
        </p:nvSpPr>
        <p:spPr>
          <a:xfrm>
            <a:off x="6815059" y="6597352"/>
            <a:ext cx="144016" cy="144016"/>
          </a:xfrm>
          <a:prstGeom prst="actionButtonForwardNex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10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100000"/>
              </a:schemeClr>
            </a:gs>
            <a:gs pos="30000">
              <a:schemeClr val="bg1"/>
            </a:gs>
            <a:gs pos="70000">
              <a:schemeClr val="bg1"/>
            </a:gs>
            <a:gs pos="100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A7F5B-2FD4-BC8D-2D05-8837E7D7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4" name="Rechteck: eine Ecke abgeschnitten 3">
            <a:hlinkClick r:id="rId2" action="ppaction://hlinksldjump"/>
            <a:extLst>
              <a:ext uri="{FF2B5EF4-FFF2-40B4-BE49-F238E27FC236}">
                <a16:creationId xmlns:a16="http://schemas.microsoft.com/office/drawing/2014/main" id="{5B75C8D9-20DE-4F55-CC77-87A8344F831F}"/>
              </a:ext>
            </a:extLst>
          </p:cNvPr>
          <p:cNvSpPr/>
          <p:nvPr/>
        </p:nvSpPr>
        <p:spPr>
          <a:xfrm>
            <a:off x="1331640" y="1886916"/>
            <a:ext cx="2784500" cy="288032"/>
          </a:xfrm>
          <a:prstGeom prst="snip1Rect">
            <a:avLst/>
          </a:prstGeom>
          <a:gradFill>
            <a:gsLst>
              <a:gs pos="0">
                <a:srgbClr val="DDE5E9"/>
              </a:gs>
              <a:gs pos="91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rgbClr val="394D6B"/>
                </a:solidFill>
              </a:rPr>
              <a:t>Der G-Club</a:t>
            </a:r>
          </a:p>
        </p:txBody>
      </p:sp>
      <p:sp>
        <p:nvSpPr>
          <p:cNvPr id="5" name="Rechteck: eine Ecke abgeschnitten 4">
            <a:hlinkClick r:id="rId3" action="ppaction://hlinksldjump"/>
            <a:extLst>
              <a:ext uri="{FF2B5EF4-FFF2-40B4-BE49-F238E27FC236}">
                <a16:creationId xmlns:a16="http://schemas.microsoft.com/office/drawing/2014/main" id="{AE7055F6-B5CA-1031-B84F-963989AABBC2}"/>
              </a:ext>
            </a:extLst>
          </p:cNvPr>
          <p:cNvSpPr/>
          <p:nvPr/>
        </p:nvSpPr>
        <p:spPr>
          <a:xfrm>
            <a:off x="1331640" y="2297918"/>
            <a:ext cx="2784500" cy="288032"/>
          </a:xfrm>
          <a:prstGeom prst="snip1Rect">
            <a:avLst/>
          </a:prstGeom>
          <a:gradFill>
            <a:gsLst>
              <a:gs pos="0">
                <a:srgbClr val="DDE5E9"/>
              </a:gs>
              <a:gs pos="91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rgbClr val="394D6B"/>
                </a:solidFill>
              </a:rPr>
              <a:t>Events 2018/2019</a:t>
            </a:r>
          </a:p>
        </p:txBody>
      </p:sp>
      <p:sp>
        <p:nvSpPr>
          <p:cNvPr id="6" name="Rechteck: eine Ecke abgeschnitten 5">
            <a:hlinkClick r:id="rId4" action="ppaction://hlinksldjump"/>
            <a:extLst>
              <a:ext uri="{FF2B5EF4-FFF2-40B4-BE49-F238E27FC236}">
                <a16:creationId xmlns:a16="http://schemas.microsoft.com/office/drawing/2014/main" id="{4A8E27AA-D228-8824-76CA-2D378BB732FC}"/>
              </a:ext>
            </a:extLst>
          </p:cNvPr>
          <p:cNvSpPr/>
          <p:nvPr/>
        </p:nvSpPr>
        <p:spPr>
          <a:xfrm>
            <a:off x="1331640" y="2708920"/>
            <a:ext cx="2784500" cy="288032"/>
          </a:xfrm>
          <a:prstGeom prst="snip1Rect">
            <a:avLst/>
          </a:prstGeom>
          <a:gradFill>
            <a:gsLst>
              <a:gs pos="0">
                <a:srgbClr val="DDE5E9"/>
              </a:gs>
              <a:gs pos="91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rgbClr val="394D6B"/>
                </a:solidFill>
              </a:rPr>
              <a:t>Impressionen</a:t>
            </a:r>
          </a:p>
        </p:txBody>
      </p:sp>
      <p:sp>
        <p:nvSpPr>
          <p:cNvPr id="7" name="Rechteck: eine Ecke abgeschnitten 6">
            <a:hlinkClick r:id="rId5" action="ppaction://hlinksldjump"/>
            <a:extLst>
              <a:ext uri="{FF2B5EF4-FFF2-40B4-BE49-F238E27FC236}">
                <a16:creationId xmlns:a16="http://schemas.microsoft.com/office/drawing/2014/main" id="{CF4A9399-744E-A2D3-DA78-FA5752BA142A}"/>
              </a:ext>
            </a:extLst>
          </p:cNvPr>
          <p:cNvSpPr/>
          <p:nvPr/>
        </p:nvSpPr>
        <p:spPr>
          <a:xfrm>
            <a:off x="1331640" y="3122801"/>
            <a:ext cx="2784500" cy="288032"/>
          </a:xfrm>
          <a:prstGeom prst="snip1Rect">
            <a:avLst/>
          </a:prstGeom>
          <a:gradFill>
            <a:gsLst>
              <a:gs pos="0">
                <a:srgbClr val="DDE5E9"/>
              </a:gs>
              <a:gs pos="91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94D6B"/>
                </a:solidFill>
              </a:rPr>
              <a:t>Die neue G Klasse in Aktion</a:t>
            </a:r>
          </a:p>
        </p:txBody>
      </p:sp>
      <p:sp>
        <p:nvSpPr>
          <p:cNvPr id="8" name="Rechteck: eine Ecke abgeschnitten 7">
            <a:hlinkClick r:id="rId6" action="ppaction://hlinksldjump"/>
            <a:extLst>
              <a:ext uri="{FF2B5EF4-FFF2-40B4-BE49-F238E27FC236}">
                <a16:creationId xmlns:a16="http://schemas.microsoft.com/office/drawing/2014/main" id="{86A6B00A-7CFD-D99A-D187-0DAC096FA361}"/>
              </a:ext>
            </a:extLst>
          </p:cNvPr>
          <p:cNvSpPr/>
          <p:nvPr/>
        </p:nvSpPr>
        <p:spPr>
          <a:xfrm>
            <a:off x="1331640" y="3536682"/>
            <a:ext cx="2784500" cy="288032"/>
          </a:xfrm>
          <a:prstGeom prst="snip1Rect">
            <a:avLst/>
          </a:prstGeom>
          <a:gradFill>
            <a:gsLst>
              <a:gs pos="0">
                <a:srgbClr val="DDE5E9"/>
              </a:gs>
              <a:gs pos="91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rgbClr val="394D6B"/>
                </a:solidFill>
              </a:rPr>
              <a:t>Poster: Offroad-Legende</a:t>
            </a:r>
          </a:p>
        </p:txBody>
      </p:sp>
      <p:sp>
        <p:nvSpPr>
          <p:cNvPr id="9" name="Rechteck: eine Ecke abgeschnitten 8">
            <a:hlinkClick r:id="rId7" action="ppaction://hlinksldjump"/>
            <a:extLst>
              <a:ext uri="{FF2B5EF4-FFF2-40B4-BE49-F238E27FC236}">
                <a16:creationId xmlns:a16="http://schemas.microsoft.com/office/drawing/2014/main" id="{A4B813E7-0C20-9948-6A0B-5A8E90A9EF4A}"/>
              </a:ext>
            </a:extLst>
          </p:cNvPr>
          <p:cNvSpPr/>
          <p:nvPr/>
        </p:nvSpPr>
        <p:spPr>
          <a:xfrm>
            <a:off x="1331640" y="3950563"/>
            <a:ext cx="2784500" cy="288032"/>
          </a:xfrm>
          <a:prstGeom prst="snip1Rect">
            <a:avLst/>
          </a:prstGeom>
          <a:gradFill>
            <a:gsLst>
              <a:gs pos="0">
                <a:srgbClr val="DDE5E9"/>
              </a:gs>
              <a:gs pos="91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rgbClr val="394D6B"/>
                </a:solidFill>
              </a:rPr>
              <a:t>Kontakt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F9CFFB-01A9-2573-5373-0BFA576A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35723F-05C0-6A90-11A0-DE522B31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3257A68A-DB24-B0B4-555C-D46350203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72D56-C597-4127-98AB-E0C60DECBBBB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8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Der G-Club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/>
              <a:t>Der Mercedes-Benz Geländewagen-Club e.V. – kurz “G-Club” genannt – existiert seit  1987 und ist eine unabhängige und gemeinnützige Vereinigung von Fahrern eines Mercedes-Benz Geländewagens aus ganz Europa. </a:t>
            </a:r>
          </a:p>
          <a:p>
            <a:r>
              <a:rPr lang="de-DE"/>
              <a:t>Zugleich ist der G-Club der einzige von Mercedes-Benz autorisierte Mercedes-Benz Geländewagen-Club Deutschlands.</a:t>
            </a:r>
          </a:p>
          <a:p>
            <a:r>
              <a:rPr lang="de-DE"/>
              <a:t>Der G-Club ca. 950 Mitglieder, die regelmäßig zu gemeinsamen Aktivitäten mit Mercedes-Benz Geländewagen zusammenkommen.</a:t>
            </a:r>
          </a:p>
          <a:p>
            <a:r>
              <a:rPr lang="de-DE"/>
              <a:t>Mitglied im Mercedes-Benz Geländewagen-Club e.V.  kann jeder Fahrer einer Mercedes-Benz G-, GL- oder X-Klasse werden. </a:t>
            </a:r>
          </a:p>
          <a:p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144000" cy="2946797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737E6C-8315-8CE3-7344-91FD4527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DD1171-82F9-B0D8-B85A-D8BF016C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050213-4F5F-0990-B19E-88F1E172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99D5-4ECC-45D7-A54C-007A4A348F1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4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Events 2018/2019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/>
              <a:t>05.03. bis 07.03.2018: Advanced Experience Sweden / Sorsele, Schweden</a:t>
            </a:r>
          </a:p>
          <a:p>
            <a:r>
              <a:rPr lang="de-DE"/>
              <a:t>21. bis 25.03.2018: Techno Classica 2018 in Essen</a:t>
            </a:r>
          </a:p>
          <a:p>
            <a:r>
              <a:rPr lang="de-DE"/>
              <a:t>06.04.2018: Advanced Training auf dem Hockenheimring </a:t>
            </a:r>
          </a:p>
          <a:p>
            <a:r>
              <a:rPr lang="de-DE"/>
              <a:t>08.04.2018: Sonderausstellung AMG im Mercedes-Benz Museum Stuttgart</a:t>
            </a:r>
          </a:p>
          <a:p>
            <a:r>
              <a:rPr lang="de-DE"/>
              <a:t>0.05.2018: Einzelcoaching G 500 4x4² im Offroadgelände Biberach</a:t>
            </a:r>
          </a:p>
          <a:p>
            <a:r>
              <a:rPr lang="de-DE"/>
              <a:t>31.05. bis 03.06.2018: Classic Car Travel – Dolce far niente – die Toskana / Italien</a:t>
            </a:r>
          </a:p>
          <a:p>
            <a:r>
              <a:rPr lang="de-DE"/>
              <a:t>21.09.2018: After Work Drift im Fahrsicherheitszentrum Nürburgring</a:t>
            </a:r>
          </a:p>
          <a:p>
            <a:r>
              <a:rPr lang="de-DE"/>
              <a:t>11.01.  bis 14.01.2019: Individual Coaching Winter Sweden / Sorsele, Schweden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144000" cy="294679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69A1919-A7C8-80AD-0130-3718ABCDB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B37D8-C1FB-0BBA-5D62-0021156F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D8AA68-059F-B278-ADCB-731E8E16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566B-160A-4564-8BBE-97EED5BADF0E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58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Impressionen von der neuen G-Klasse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580112" y="4147046"/>
            <a:ext cx="2952328" cy="553998"/>
          </a:xfrm>
          <a:prstGeom prst="rect">
            <a:avLst/>
          </a:prstGeom>
        </p:spPr>
        <p:txBody>
          <a:bodyPr wrap="square"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100" b="1" i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Erstmals gibt es an der Vorderachse eine Einzelradaufhängung mit Doppelquerlenkern.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006" y="1175399"/>
            <a:ext cx="2857500" cy="1905000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99592" y="3246846"/>
            <a:ext cx="2952328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100" b="1" i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Das Interieur des AMG-Mercedes S 63 überzeugt durch seine exzellente </a:t>
            </a:r>
            <a:r>
              <a:rPr lang="de-DE" sz="1050" b="1" i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Wertanmutung</a:t>
            </a:r>
            <a:r>
              <a:rPr lang="de-DE" sz="1100" b="1" i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.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411760" y="5899338"/>
            <a:ext cx="2952328" cy="553998"/>
          </a:xfrm>
          <a:prstGeom prst="rect">
            <a:avLst/>
          </a:prstGeom>
        </p:spPr>
        <p:txBody>
          <a:bodyPr wrap="square"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100" b="1" i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Das weiterentwickelte Design der G-Klasse folgt der Philosophie der Sinnlichen Klarheit.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4C7204-0149-A644-EC04-A81DB9468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7526" y="2060848"/>
            <a:ext cx="2857500" cy="1905000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DB5C23-9BA3-DA71-ED22-26A5D3FD3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9174" y="3827891"/>
            <a:ext cx="2857500" cy="1905000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28EA12-1A32-E7FD-5183-36FC5B5A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3EC7619-8932-AAE3-7C1A-AD5F04AB8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67A03654-5902-88FF-2E13-84EA56D5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CAF1-EA40-479D-A3E8-F31335E6B9DB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19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neue G‑Klasse in Aktion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80" y="1124744"/>
            <a:ext cx="7155991" cy="5040000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08FB5F-DB24-655B-229D-7B710A66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534F8A-F27C-32CF-614F-C7012A85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93D8FAC-96D6-E074-27F0-DE091DDC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0527-7E0F-461A-8DC6-4637AF61908F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6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Poster: Offroad-Legende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6752"/>
            <a:ext cx="9144000" cy="470677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D8C783-813A-C027-8FFC-721AAA9B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510C79-081E-17CF-AD17-2CE50FE6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70C0695-9C10-88C2-681C-1C2C82AA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808F-E199-4995-9731-F644EA10AA55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8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Kontakt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75656" y="4077072"/>
            <a:ext cx="7211144" cy="1659338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896938" algn="l"/>
              </a:tabLst>
            </a:pPr>
            <a:r>
              <a:rPr lang="de-DE" dirty="0"/>
              <a:t>Mercedes-Benz Geländewagen-Club e.V.</a:t>
            </a:r>
            <a:br>
              <a:rPr lang="de-DE" dirty="0"/>
            </a:br>
            <a:r>
              <a:rPr lang="de-DE" dirty="0"/>
              <a:t>Geschäftsstelle Roland Kempf</a:t>
            </a:r>
            <a:br>
              <a:rPr lang="de-DE" dirty="0"/>
            </a:br>
            <a:r>
              <a:rPr lang="de-DE" dirty="0"/>
              <a:t>An der Leite 11</a:t>
            </a:r>
            <a:br>
              <a:rPr lang="de-DE" dirty="0"/>
            </a:br>
            <a:r>
              <a:rPr lang="de-DE" dirty="0"/>
              <a:t>D-63872 </a:t>
            </a:r>
            <a:r>
              <a:rPr lang="de-DE" dirty="0" err="1"/>
              <a:t>Heimbuchenthal</a:t>
            </a:r>
            <a:endParaRPr lang="de-DE" dirty="0"/>
          </a:p>
          <a:p>
            <a:pPr marL="0" indent="0">
              <a:buNone/>
              <a:tabLst>
                <a:tab pos="896938" algn="l"/>
              </a:tabLst>
            </a:pPr>
            <a:r>
              <a:rPr lang="de-DE" dirty="0"/>
              <a:t>Internet: </a:t>
            </a:r>
            <a:r>
              <a:rPr lang="de-DE" dirty="0">
                <a:hlinkClick r:id="rId2"/>
              </a:rPr>
              <a:t>www.g-club-ev.de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980728"/>
            <a:ext cx="9143997" cy="294679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C48075-9C62-F208-D9E5-F0D0A6C5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Hermann, Malte, ID S3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AFE505-D179-777B-BC98-29E3A101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EE49E3-704E-EB0F-5604-A9CAA8080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872-0482-4D62-A2FE-6078D0BC9DBA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t>07.01.2025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972603"/>
      </p:ext>
    </p:extLst>
  </p:cSld>
  <p:clrMapOvr>
    <a:masterClrMapping/>
  </p:clrMapOvr>
</p:sld>
</file>

<file path=ppt/theme/theme1.xml><?xml version="1.0" encoding="utf-8"?>
<a:theme xmlns:a="http://schemas.openxmlformats.org/drawingml/2006/main" name="Mercedes-G-Club_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cedes-G-Club_final.pptx" id="{6502352B-F5E4-4B4A-9BEF-01C1F352AA17}" vid="{A002B3BF-5F20-48CD-AF09-C37489ECEA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E535A16-B000-4332-B4E6-DAFD9948EE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Mercedes-G-Club_Design</Template>
  <TotalTime>0</TotalTime>
  <Words>347</Words>
  <Application>Microsoft Office PowerPoint</Application>
  <PresentationFormat>Bildschirmpräsentation (4:3)</PresentationFormat>
  <Paragraphs>59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Webdings</vt:lpstr>
      <vt:lpstr>Mercedes-G-Club_Design</vt:lpstr>
      <vt:lpstr>Herzlich Wilkommen im Mercedes-Benz Geländewagen-Club e.V.</vt:lpstr>
      <vt:lpstr>Übersicht</vt:lpstr>
      <vt:lpstr>Der G-Club</vt:lpstr>
      <vt:lpstr>Events 2018/2019</vt:lpstr>
      <vt:lpstr>Impressionen von der neuen G-Klasse</vt:lpstr>
      <vt:lpstr>Die neue G‑Klasse in Aktion</vt:lpstr>
      <vt:lpstr>Poster: Offroad-Legende</vt:lpstr>
      <vt:lpstr>Kontakt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2018-02-13T11:52:07Z</dcterms:created>
  <dcterms:modified xsi:type="dcterms:W3CDTF">2025-01-07T11:27:14Z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TC020116429991</vt:lpwstr>
  </property>
</Properties>
</file>